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12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8.xml" ContentType="application/vnd.openxmlformats-officedocument.theme+xml"/>
  <Override PartName="/ppt/theme/theme5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media/image6.gif" ContentType="image/gif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72" r:id="rId11"/>
    <p:sldMasterId id="2147483674" r:id="rId12"/>
    <p:sldMasterId id="2147483676" r:id="rId13"/>
  </p:sld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</p:sldIdLst>
  <p:sldSz cx="13141325" cy="6858000"/>
  <p:notesSz cx="68580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slide" Target="slides/slide6.xml"/><Relationship Id="rId20" Type="http://schemas.openxmlformats.org/officeDocument/2006/relationships/slide" Target="slides/slide7.xml"/><Relationship Id="rId21" Type="http://schemas.openxmlformats.org/officeDocument/2006/relationships/slide" Target="slides/slide8.xml"/><Relationship Id="rId22" Type="http://schemas.openxmlformats.org/officeDocument/2006/relationships/slide" Target="slides/slide9.xml"/><Relationship Id="rId23" Type="http://schemas.openxmlformats.org/officeDocument/2006/relationships/slide" Target="slides/slide10.xml"/><Relationship Id="rId24" Type="http://schemas.openxmlformats.org/officeDocument/2006/relationships/slide" Target="slides/slide11.xml"/><Relationship Id="rId25" Type="http://schemas.openxmlformats.org/officeDocument/2006/relationships/slide" Target="slides/slide12.xml"/><Relationship Id="rId26" Type="http://schemas.openxmlformats.org/officeDocument/2006/relationships/slide" Target="slides/slide13.xml"/><Relationship Id="rId27" Type="http://schemas.openxmlformats.org/officeDocument/2006/relationships/slide" Target="slides/slide14.xml"/><Relationship Id="rId28" Type="http://schemas.openxmlformats.org/officeDocument/2006/relationships/slide" Target="slides/slide15.xml"/><Relationship Id="rId2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8BBA8A8-A126-454D-B97D-46F8C578647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8E1BE831-06C2-4E0C-89A7-22833FA1D8C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10838160" y="273600"/>
            <a:ext cx="1645560" cy="5306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anchorCtr="1" vert="eaVert">
            <a:no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657000" y="273240"/>
            <a:ext cx="9198360" cy="530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vert="eaVer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1D2D4F67-CBC4-4AA3-9EEB-AA8FA81147B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57000" y="1604520"/>
            <a:ext cx="57711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6717240" y="1604520"/>
            <a:ext cx="57711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D003B76E-4E7A-4EEB-8389-A07EBE46DC7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vert="eaVer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88F72D39-F9B4-459A-BD3F-E4EED7F9A99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43B3D8E0-AE40-4332-B349-7CBDE51FF87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B360F648-71FF-400E-A759-F07D9B97A5A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1F9182DB-A090-4AE1-AF8A-9571258FE09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C6A92591-48AD-4741-8860-0CF5483EFFA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92DD0E5B-B1CB-4B02-BE8B-90AC61EE512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vert="eaVer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73A08395-EB71-4453-BB0C-386FAF41C4D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0838160" y="273600"/>
            <a:ext cx="1645560" cy="5306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anchorCtr="1" vert="eaVert">
            <a:no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57000" y="273240"/>
            <a:ext cx="9198360" cy="530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 vert="eaVer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206A0A6F-6EDB-4D87-AACF-78E01BEAF48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ext and Picture Fade on Pa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EAC4705A-737E-4EDD-9AE9-9A4B05EEE69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5C3BDBF6-472A-49C5-B08C-0A6FF7E18E3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657000" y="1604520"/>
            <a:ext cx="57711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6717240" y="1604520"/>
            <a:ext cx="57711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09A4BC9A-8674-470F-8229-5A0E38A6DF8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738FA5AC-B7BD-4038-831B-34A6938687B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EDBC5C43-C9F2-4240-948A-AD33FEE38A0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6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7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8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19D66B37-7FB9-4203-951A-A5E5155A39FA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ftr" idx="25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sldNum" idx="26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CADF440C-FB9B-4591-A187-33A58EDC14D1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dt" idx="27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7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5"/>
          <p:cNvSpPr>
            <a:spLocks noGrp="1"/>
          </p:cNvSpPr>
          <p:nvPr>
            <p:ph type="body"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ftr" idx="28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sldNum" idx="29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626127F6-6268-438A-B2E1-B51537FFD31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dt" idx="30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ftr" idx="31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sldNum" idx="32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2DF9EF87-891A-4BF0-9FD0-44FD6833EFD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dt" idx="33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ftr" idx="4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ldNum" idx="5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FB403D33-B8CF-4B7C-B73D-8BF1DF08E17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dt" idx="6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ftr" idx="7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ldNum" idx="8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6A01C5A5-7B18-4F66-93B6-801C8EC9D247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dt" idx="9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/>
          <p:cNvSpPr/>
          <p:nvPr/>
        </p:nvSpPr>
        <p:spPr>
          <a:xfrm>
            <a:off x="0" y="1512000"/>
            <a:ext cx="12439440" cy="2894760"/>
          </a:xfrm>
          <a:prstGeom prst="rect">
            <a:avLst/>
          </a:prstGeom>
          <a:gradFill rotWithShape="0">
            <a:gsLst>
              <a:gs pos="0">
                <a:srgbClr val="632523"/>
              </a:gs>
              <a:gs pos="36000">
                <a:srgbClr val="a93f3c"/>
              </a:gs>
              <a:gs pos="100000">
                <a:srgbClr val="a93f3c"/>
              </a:gs>
            </a:gsLst>
            <a:lin ang="0"/>
          </a:gradFill>
          <a:ln w="254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Calibri"/>
            </a:endParaRPr>
          </a:p>
        </p:txBody>
      </p:sp>
      <p:sp>
        <p:nvSpPr>
          <p:cNvPr id="19" name="Rectangle 5"/>
          <p:cNvSpPr/>
          <p:nvPr/>
        </p:nvSpPr>
        <p:spPr>
          <a:xfrm>
            <a:off x="13543560" y="10800"/>
            <a:ext cx="1996920" cy="684648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 defTabSz="457200">
              <a:lnSpc>
                <a:spcPct val="100000"/>
              </a:lnSpc>
              <a:spcBef>
                <a:spcPts val="601"/>
              </a:spcBef>
            </a:pPr>
            <a:r>
              <a:rPr lang="en-US" sz="1600" b="0" u="none" strike="noStrike">
                <a:solidFill>
                  <a:srgbClr val="808080"/>
                </a:solidFill>
                <a:effectLst/>
                <a:uFillTx/>
                <a:latin typeface="Calibri Light"/>
              </a:rPr>
              <a:t>Edit the text with your own short phrases. 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lang="en-US" sz="1600" b="0" u="none" strike="noStrike">
                <a:solidFill>
                  <a:srgbClr val="808080"/>
                </a:solidFill>
                <a:effectLst/>
                <a:uFillTx/>
                <a:latin typeface="Calibri Light"/>
              </a:rPr>
              <a:t>To change the sample image, select the picture and delete it. Now click the Pictures icon in the placeholder to insert your own image.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lang="en-US" sz="1600" b="0" u="none" strike="noStrike">
                <a:solidFill>
                  <a:srgbClr val="808080"/>
                </a:solidFill>
                <a:effectLst/>
                <a:uFillTx/>
                <a:latin typeface="Calibri Light"/>
              </a:rPr>
              <a:t>The animation is already done for you; just copy and paste the slide into your existing presentation. 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57000" y="1604520"/>
            <a:ext cx="1182636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ftr" idx="10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sldNum" idx="11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D0B52B6B-8323-471E-B915-C140A8F906D2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5"/>
          <p:cNvSpPr>
            <a:spLocks noGrp="1"/>
          </p:cNvSpPr>
          <p:nvPr>
            <p:ph type="dt" idx="12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ftr" idx="13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sldNum" idx="14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89E654CC-E336-4248-A7C6-41306486765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dt" idx="15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57000" y="1604520"/>
            <a:ext cx="57708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717240" y="1604520"/>
            <a:ext cx="57708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ftr" idx="16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sldNum" idx="17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3B26A152-628A-4211-A901-DAD8AA4BD7E3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dt" idx="18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ftr" idx="19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sldNum" idx="20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803F08B2-A9A7-44FC-9451-9C484AE0887B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 idx="21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57000" y="273600"/>
            <a:ext cx="118263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 idx="22"/>
          </p:nvPr>
        </p:nvSpPr>
        <p:spPr>
          <a:xfrm>
            <a:off x="4489920" y="6356520"/>
            <a:ext cx="416088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Num" idx="23"/>
          </p:nvPr>
        </p:nvSpPr>
        <p:spPr>
          <a:xfrm>
            <a:off x="941796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2D0737FA-B7A9-4C27-A367-F919AC0DCDC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dt" idx="24"/>
          </p:nvPr>
        </p:nvSpPr>
        <p:spPr>
          <a:xfrm>
            <a:off x="657000" y="6356520"/>
            <a:ext cx="3065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57000" y="1604520"/>
            <a:ext cx="118267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jpeg"/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1.jpeg"/><Relationship Id="rId6" Type="http://schemas.openxmlformats.org/officeDocument/2006/relationships/image" Target="../media/image21.jpeg"/><Relationship Id="rId7" Type="http://schemas.openxmlformats.org/officeDocument/2006/relationships/image" Target="../media/image21.jpeg"/><Relationship Id="rId8" Type="http://schemas.openxmlformats.org/officeDocument/2006/relationships/image" Target="../media/image22.jpeg"/><Relationship Id="rId9" Type="http://schemas.openxmlformats.org/officeDocument/2006/relationships/image" Target="../media/image22.jpeg"/><Relationship Id="rId10" Type="http://schemas.openxmlformats.org/officeDocument/2006/relationships/image" Target="../media/image22.jpeg"/><Relationship Id="rId11" Type="http://schemas.openxmlformats.org/officeDocument/2006/relationships/image" Target="../media/image22.jpeg"/><Relationship Id="rId12" Type="http://schemas.openxmlformats.org/officeDocument/2006/relationships/image" Target="../media/image20.jpeg"/><Relationship Id="rId13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gif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Naslov 3"/>
          <p:cNvSpPr/>
          <p:nvPr/>
        </p:nvSpPr>
        <p:spPr>
          <a:xfrm>
            <a:off x="0" y="1828800"/>
            <a:ext cx="13140720" cy="85320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Povijesna osoba Isusa Krista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500">
        <p:wipe dir="u"/>
      </p:transition>
    </mc:Choice>
    <mc:Fallback>
      <p:transition spd="slow">
        <p:wipe dir="u"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5"/>
          <p:cNvSpPr/>
          <p:nvPr/>
        </p:nvSpPr>
        <p:spPr>
          <a:xfrm>
            <a:off x="0" y="0"/>
            <a:ext cx="1314072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EVANĐELJE PO MARKU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Rectangle 6"/>
          <p:cNvSpPr/>
          <p:nvPr/>
        </p:nvSpPr>
        <p:spPr>
          <a:xfrm>
            <a:off x="6570720" y="2003040"/>
            <a:ext cx="57006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Pavlov i Barnabin učenik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Rectangle 8"/>
          <p:cNvSpPr/>
          <p:nvPr/>
        </p:nvSpPr>
        <p:spPr>
          <a:xfrm>
            <a:off x="6570720" y="3236400"/>
            <a:ext cx="57006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pisao rimskim kršćanima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Rectangle 9"/>
          <p:cNvSpPr/>
          <p:nvPr/>
        </p:nvSpPr>
        <p:spPr>
          <a:xfrm>
            <a:off x="6570720" y="4469760"/>
            <a:ext cx="57006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evanđelje napisano između 65. i 70. godine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10" name="Picture 1"/>
          <p:cNvPicPr/>
          <p:nvPr/>
        </p:nvPicPr>
        <p:blipFill>
          <a:blip r:embed="rId1"/>
          <a:stretch/>
        </p:blipFill>
        <p:spPr>
          <a:xfrm>
            <a:off x="1289520" y="1211400"/>
            <a:ext cx="4198680" cy="5072400"/>
          </a:xfrm>
          <a:prstGeom prst="rect">
            <a:avLst/>
          </a:prstGeom>
          <a:noFill/>
          <a:ln w="0">
            <a:solidFill>
              <a:srgbClr val="8eb4e3"/>
            </a:solidFill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</p:pic>
    </p:spTree>
  </p:cSld>
  <mc:AlternateContent>
    <mc:Choice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250" dur="indefinite" restart="never" nodeType="tmRoot">
          <p:childTnLst>
            <p:seq>
              <p:cTn id="251" dur="indefinite" nodeType="mainSeq">
                <p:childTnLst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5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6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88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5"/>
          <p:cNvSpPr/>
          <p:nvPr/>
        </p:nvSpPr>
        <p:spPr>
          <a:xfrm>
            <a:off x="0" y="0"/>
            <a:ext cx="1314072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EVANĐELJE PO LUKI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Rectangle 6"/>
          <p:cNvSpPr/>
          <p:nvPr/>
        </p:nvSpPr>
        <p:spPr>
          <a:xfrm>
            <a:off x="6570720" y="2037240"/>
            <a:ext cx="55944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učenik svetog Pavla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Rectangle 8"/>
          <p:cNvSpPr/>
          <p:nvPr/>
        </p:nvSpPr>
        <p:spPr>
          <a:xfrm>
            <a:off x="6570720" y="2989080"/>
            <a:ext cx="55944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liječnik i slikar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Rectangle 9"/>
          <p:cNvSpPr/>
          <p:nvPr/>
        </p:nvSpPr>
        <p:spPr>
          <a:xfrm>
            <a:off x="6570720" y="3912480"/>
            <a:ext cx="55944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evanđelje napisano između 80. i 90. godine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Rectangle 10"/>
          <p:cNvSpPr/>
          <p:nvPr/>
        </p:nvSpPr>
        <p:spPr>
          <a:xfrm>
            <a:off x="6570720" y="4835880"/>
            <a:ext cx="55944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napisao je i Djela apostolska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Picture 1"/>
          <p:cNvSpPr/>
          <p:nvPr/>
        </p:nvSpPr>
        <p:spPr>
          <a:xfrm>
            <a:off x="180720" y="1267560"/>
            <a:ext cx="5892120" cy="4419000"/>
          </a:xfrm>
          <a:prstGeom prst="ellipse">
            <a:avLst/>
          </a:prstGeom>
          <a:blipFill rotWithShape="0">
            <a:blip r:embed="rId1"/>
            <a:srcRect/>
            <a:stretch/>
          </a:blipFill>
          <a:ln cap="rnd" w="63500">
            <a:solidFill>
              <a:srgbClr val="333333"/>
            </a:solidFill>
            <a:round/>
          </a:ln>
          <a:effectLst>
            <a:reflection algn="bl" blurRad="6350" dir="5400000" endPos="55000" rotWithShape="0" stA="21000" sy="-100000"/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289" dur="indefinite" restart="never" nodeType="tmRoot">
          <p:childTnLst>
            <p:seq>
              <p:cTn id="290" dur="indefinite" nodeType="mainSeq">
                <p:childTnLst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98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0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1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4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2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1" presetClass="entr" fill="hold" nodeType="clickEffect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id="331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/>
          <p:nvPr/>
        </p:nvSpPr>
        <p:spPr>
          <a:xfrm>
            <a:off x="0" y="0"/>
            <a:ext cx="1314072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EVANĐELJE PO IVANU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Rectangle 6"/>
          <p:cNvSpPr/>
          <p:nvPr/>
        </p:nvSpPr>
        <p:spPr>
          <a:xfrm>
            <a:off x="6570720" y="2866320"/>
            <a:ext cx="54630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apostol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Rectangle 8"/>
          <p:cNvSpPr/>
          <p:nvPr/>
        </p:nvSpPr>
        <p:spPr>
          <a:xfrm>
            <a:off x="6570720" y="3904200"/>
            <a:ext cx="54630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piše apstraktnim stilom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Rectangle 9"/>
          <p:cNvSpPr/>
          <p:nvPr/>
        </p:nvSpPr>
        <p:spPr>
          <a:xfrm>
            <a:off x="6570720" y="4942440"/>
            <a:ext cx="54630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evanđelje napisano krajem 1. stoljeća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21" name="Picture 1"/>
          <p:cNvPicPr/>
          <p:nvPr/>
        </p:nvPicPr>
        <p:blipFill>
          <a:blip r:embed="rId1"/>
          <a:stretch/>
        </p:blipFill>
        <p:spPr>
          <a:xfrm>
            <a:off x="94320" y="2130840"/>
            <a:ext cx="6819840" cy="3806280"/>
          </a:xfrm>
          <a:prstGeom prst="rect">
            <a:avLst/>
          </a:prstGeom>
          <a:noFill/>
          <a:ln w="0">
            <a:noFill/>
          </a:ln>
          <a:effectLst>
            <a:reflection algn="bl" blurRad="50800" dir="5400000" dist="114300" endPos="46000" rotWithShape="0" stA="20000" sy="-100000"/>
          </a:effectLst>
          <a:scene3d>
            <a:camera fov="3000000" prst="perspectiveContrastingRightFacing">
              <a:rot lat="623282" lon="18990233" rev="21519135"/>
            </a:camera>
            <a:lightRig dir="t" rig="threePt"/>
          </a:scene3d>
          <a:sp3d prstMaterial="dkEdge">
            <a:bevelB prst="convex"/>
          </a:sp3d>
        </p:spPr>
      </p:pic>
    </p:spTree>
  </p:cSld>
  <mc:AlternateContent>
    <mc:Choice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332" dur="indefinite" restart="never" nodeType="tmRoot">
          <p:childTnLst>
            <p:seq>
              <p:cTn id="333" dur="indefinite" nodeType="mainSeq">
                <p:childTnLst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4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4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5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4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6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8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0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5"/>
          <p:cNvSpPr/>
          <p:nvPr/>
        </p:nvSpPr>
        <p:spPr>
          <a:xfrm>
            <a:off x="0" y="0"/>
            <a:ext cx="1314072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KRŠĆANSKI NEKANONSKI IZVORI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23" name="Picture 1"/>
          <p:cNvPicPr/>
          <p:nvPr/>
        </p:nvPicPr>
        <p:blipFill>
          <a:blip r:embed="rId1"/>
          <a:stretch/>
        </p:blipFill>
        <p:spPr>
          <a:xfrm rot="21048000">
            <a:off x="7325640" y="3658680"/>
            <a:ext cx="5071320" cy="3525840"/>
          </a:xfrm>
          <a:prstGeom prst="rect">
            <a:avLst/>
          </a:prstGeom>
          <a:noFill/>
          <a:ln w="0">
            <a:noFill/>
          </a:ln>
          <a:scene3d>
            <a:camera prst="isometricOffAxis1Top"/>
            <a:lightRig dir="t" rig="threePt"/>
          </a:scene3d>
          <a:sp3d>
            <a:bevelT prst="divot" w="139700" h="139700"/>
          </a:sp3d>
        </p:spPr>
      </p:pic>
      <p:sp>
        <p:nvSpPr>
          <p:cNvPr id="124" name="Rectangle 2"/>
          <p:cNvSpPr/>
          <p:nvPr/>
        </p:nvSpPr>
        <p:spPr>
          <a:xfrm>
            <a:off x="445680" y="1052640"/>
            <a:ext cx="12344760" cy="254304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8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Times New Roman"/>
              </a:rPr>
              <a:t>Apokrifi</a:t>
            </a:r>
            <a:r>
              <a:rPr lang="hr-HR" sz="28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 – spisi nastali potkraj Starog zavjeta (starozavjetni) te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457200">
              <a:lnSpc>
                <a:spcPct val="115000"/>
              </a:lnSpc>
            </a:pPr>
            <a:r>
              <a:rPr lang="hr-HR" sz="28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u 2. i 3. st. poslije Krista (novozavjetni).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just" defTabSz="457200">
              <a:lnSpc>
                <a:spcPct val="115000"/>
              </a:lnSpc>
            </a:pPr>
            <a:r>
              <a:rPr lang="hr-HR" sz="28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Iako apokrifi u kanonskom smislu nemaju vrijednosti, nama su u ovom slučaju vrijedni jer su često vjerodostojna svjedočanstva o Isusu iz Nazareta kao povijesnoj osobi.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Rectangle 6"/>
          <p:cNvSpPr/>
          <p:nvPr/>
        </p:nvSpPr>
        <p:spPr>
          <a:xfrm>
            <a:off x="445680" y="3643560"/>
            <a:ext cx="6284160" cy="30157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Želeći im dati na popularnosti i vjerodostojnosti, autori su im pridavali bombastične naslove poput: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743040" lvl="1" indent="-285840" defTabSz="457200">
              <a:lnSpc>
                <a:spcPct val="100000"/>
              </a:lnSpc>
              <a:buClr>
                <a:srgbClr val="ffff00"/>
              </a:buClr>
              <a:buFont typeface="Arial"/>
              <a:buChar char="•"/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Život Adama i Eve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743040" lvl="1" indent="-285840" defTabSz="457200">
              <a:lnSpc>
                <a:spcPct val="100000"/>
              </a:lnSpc>
              <a:buClr>
                <a:srgbClr val="ffff00"/>
              </a:buClr>
              <a:buFont typeface="Arial"/>
              <a:buChar char="•"/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Knjiga Henokova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743040" lvl="1" indent="-285840" defTabSz="457200">
              <a:lnSpc>
                <a:spcPct val="100000"/>
              </a:lnSpc>
              <a:buClr>
                <a:srgbClr val="ffff00"/>
              </a:buClr>
              <a:buFont typeface="Arial"/>
              <a:buChar char="•"/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Mojsijevo otkrivenje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743040" lvl="1" indent="-285840" defTabSz="457200">
              <a:lnSpc>
                <a:spcPct val="100000"/>
              </a:lnSpc>
              <a:buClr>
                <a:srgbClr val="ffff00"/>
              </a:buClr>
              <a:buFont typeface="Arial"/>
              <a:buChar char="•"/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Petrovo evanđelje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743040" lvl="1" indent="-285840" defTabSz="457200">
              <a:lnSpc>
                <a:spcPct val="100000"/>
              </a:lnSpc>
              <a:buClr>
                <a:srgbClr val="ffff00"/>
              </a:buClr>
              <a:buFont typeface="Arial"/>
              <a:buChar char="•"/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Tomino evanđelje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743040" lvl="1" indent="-285840" defTabSz="457200">
              <a:lnSpc>
                <a:spcPct val="100000"/>
              </a:lnSpc>
              <a:buClr>
                <a:srgbClr val="ffff00"/>
              </a:buClr>
              <a:buFont typeface="Arial"/>
              <a:buChar char="•"/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Djela Pavlova...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381" dur="indefinite" restart="never" nodeType="tmRoot">
          <p:childTnLst>
            <p:seq>
              <p:cTn id="382" dur="indefinite" nodeType="mainSeq">
                <p:childTnLst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6" presetClass="entr" fill="hold" nodeType="clickEffect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 additive="repl">
                                        <p:cTn id="38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9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8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9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0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1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2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3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4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5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16" presetClass="entr" fill="hold" nodeType="clickEffect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 additive="repl">
                                        <p:cTn id="41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4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5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6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fmla="width*sin(2.5*pi*$)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7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5"/>
          <p:cNvSpPr/>
          <p:nvPr/>
        </p:nvSpPr>
        <p:spPr>
          <a:xfrm>
            <a:off x="0" y="0"/>
            <a:ext cx="8323560" cy="143028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VAŽNI DOGAĐAJI 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IZ ISUSOVA ŽIVOTA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27" name="Picture 4"/>
          <p:cNvPicPr/>
          <p:nvPr/>
        </p:nvPicPr>
        <p:blipFill>
          <a:blip r:embed="rId1"/>
          <a:stretch/>
        </p:blipFill>
        <p:spPr>
          <a:xfrm>
            <a:off x="8324280" y="0"/>
            <a:ext cx="4816080" cy="685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" name="Rectangle 8"/>
          <p:cNvSpPr/>
          <p:nvPr/>
        </p:nvSpPr>
        <p:spPr>
          <a:xfrm>
            <a:off x="1883880" y="1831680"/>
            <a:ext cx="2880000" cy="510120"/>
          </a:xfrm>
          <a:prstGeom prst="rect">
            <a:avLst/>
          </a:prstGeom>
          <a:gradFill rotWithShape="0">
            <a:gsLst>
              <a:gs pos="0">
                <a:srgbClr val="9c2f2c"/>
              </a:gs>
              <a:gs pos="80000">
                <a:srgbClr val="cb3d39"/>
              </a:gs>
              <a:gs pos="100000">
                <a:srgbClr val="ce3a36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Rodio se u Betlehemu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Rectangle 9"/>
          <p:cNvSpPr/>
          <p:nvPr/>
        </p:nvSpPr>
        <p:spPr>
          <a:xfrm>
            <a:off x="2692440" y="2335320"/>
            <a:ext cx="254124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Živio je u Nazaretu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Rectangle 10"/>
          <p:cNvSpPr/>
          <p:nvPr/>
        </p:nvSpPr>
        <p:spPr>
          <a:xfrm>
            <a:off x="162720" y="2845800"/>
            <a:ext cx="7730640" cy="510120"/>
          </a:xfrm>
          <a:prstGeom prst="rect">
            <a:avLst/>
          </a:prstGeom>
          <a:gradFill rotWithShape="0">
            <a:gsLst>
              <a:gs pos="0">
                <a:srgbClr val="9c2f2c"/>
              </a:gs>
              <a:gs pos="80000">
                <a:srgbClr val="cb3d39"/>
              </a:gs>
              <a:gs pos="100000">
                <a:srgbClr val="ce3a36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Bavio se tesarskim zanatom sve do početka javnog djelovanja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Rectangle 11"/>
          <p:cNvSpPr/>
          <p:nvPr/>
        </p:nvSpPr>
        <p:spPr>
          <a:xfrm>
            <a:off x="0" y="3349440"/>
            <a:ext cx="8282160" cy="492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15000"/>
              </a:lnSpc>
            </a:pPr>
            <a:r>
              <a:rPr lang="hr-HR" sz="23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Javno djelovanje započinje 15. god. vladanja cara Tiberija (28. god.)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Rectangle 12"/>
          <p:cNvSpPr/>
          <p:nvPr/>
        </p:nvSpPr>
        <p:spPr>
          <a:xfrm>
            <a:off x="37080" y="4321440"/>
            <a:ext cx="775656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Javno je djelovao i propovijedao tri godine (tijekom tri Pashe)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Rectangle 13"/>
          <p:cNvSpPr/>
          <p:nvPr/>
        </p:nvSpPr>
        <p:spPr>
          <a:xfrm>
            <a:off x="781200" y="3833640"/>
            <a:ext cx="7450200" cy="510120"/>
          </a:xfrm>
          <a:prstGeom prst="rect">
            <a:avLst/>
          </a:prstGeom>
          <a:gradFill rotWithShape="0">
            <a:gsLst>
              <a:gs pos="0">
                <a:srgbClr val="9c2f2c"/>
              </a:gs>
              <a:gs pos="80000">
                <a:srgbClr val="cb3d39"/>
              </a:gs>
              <a:gs pos="100000">
                <a:srgbClr val="ce3a36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Javno djelovanje započinje nakon krštenja na rijeci Jordanu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Rectangle 14"/>
          <p:cNvSpPr/>
          <p:nvPr/>
        </p:nvSpPr>
        <p:spPr>
          <a:xfrm>
            <a:off x="1349640" y="4801680"/>
            <a:ext cx="5690160" cy="510120"/>
          </a:xfrm>
          <a:prstGeom prst="rect">
            <a:avLst/>
          </a:prstGeom>
          <a:gradFill rotWithShape="0">
            <a:gsLst>
              <a:gs pos="0">
                <a:srgbClr val="9c2f2c"/>
              </a:gs>
              <a:gs pos="80000">
                <a:srgbClr val="cb3d39"/>
              </a:gs>
              <a:gs pos="100000">
                <a:srgbClr val="ce3a36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Umro je u petak, 14. nisana (početak travnja)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Rectangle 15"/>
          <p:cNvSpPr/>
          <p:nvPr/>
        </p:nvSpPr>
        <p:spPr>
          <a:xfrm>
            <a:off x="2518920" y="5292000"/>
            <a:ext cx="536832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wrap="none"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Uskrsnuo je treći dan nakon smrti na križu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18" dur="indefinite" restart="never" nodeType="tmRoot">
          <p:childTnLst>
            <p:seq>
              <p:cTn id="419" dur="indefinite" nodeType="mainSeq">
                <p:childTnLst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2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16" presetClass="entr" fill="hold" nodeType="clickEffect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 additive="repl">
                                        <p:cTn id="4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3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5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7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8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ounded Rectangle 16"/>
          <p:cNvSpPr/>
          <p:nvPr/>
        </p:nvSpPr>
        <p:spPr>
          <a:xfrm>
            <a:off x="762480" y="363600"/>
            <a:ext cx="9581400" cy="1054800"/>
          </a:xfrm>
          <a:prstGeom prst="roundRect">
            <a:avLst>
              <a:gd name="adj" fmla="val 8607"/>
            </a:avLst>
          </a:prstGeom>
          <a:blipFill rotWithShape="0">
            <a:blip r:embed="rId1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36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POVIJESNI IZVORI O ISUSU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Rounded Rectangle 3"/>
          <p:cNvSpPr/>
          <p:nvPr/>
        </p:nvSpPr>
        <p:spPr>
          <a:xfrm>
            <a:off x="648720" y="2395800"/>
            <a:ext cx="4806720" cy="867240"/>
          </a:xfrm>
          <a:prstGeom prst="roundRect">
            <a:avLst>
              <a:gd name="adj" fmla="val 16667"/>
            </a:avLst>
          </a:prstGeom>
          <a:blipFill rotWithShape="0">
            <a:blip r:embed="rId2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28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NEKRŠĆANSKI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Rounded Rectangle 9"/>
          <p:cNvSpPr/>
          <p:nvPr/>
        </p:nvSpPr>
        <p:spPr>
          <a:xfrm>
            <a:off x="7172280" y="1508760"/>
            <a:ext cx="4806720" cy="867240"/>
          </a:xfrm>
          <a:prstGeom prst="roundRect">
            <a:avLst>
              <a:gd name="adj" fmla="val 16667"/>
            </a:avLst>
          </a:prstGeom>
          <a:blipFill rotWithShape="0">
            <a:blip r:embed="rId3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28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KRŠĆANSKI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39" name="Elbow Connector 7"/>
          <p:cNvCxnSpPr>
            <a:stCxn id="136" idx="2"/>
            <a:endCxn id="137" idx="0"/>
          </p:cNvCxnSpPr>
          <p:nvPr/>
        </p:nvCxnSpPr>
        <p:spPr>
          <a:xfrm rot="5400000">
            <a:off x="3816360" y="627120"/>
            <a:ext cx="978840" cy="2560680"/>
          </a:xfrm>
          <a:prstGeom prst="bentConnector3">
            <a:avLst>
              <a:gd name="adj1" fmla="val 56254"/>
            </a:avLst>
          </a:prstGeom>
          <a:ln w="38100">
            <a:noFill/>
          </a:ln>
        </p:spPr>
      </p:cxnSp>
      <p:cxnSp>
        <p:nvCxnSpPr>
          <p:cNvPr id="140" name="Elbow Connector 22"/>
          <p:cNvCxnSpPr/>
          <p:nvPr/>
        </p:nvCxnSpPr>
        <p:spPr>
          <a:xfrm rot="10800000">
            <a:off x="7117560" y="1403280"/>
            <a:ext cx="2657160" cy="491760"/>
          </a:xfrm>
          <a:prstGeom prst="bentConnector3">
            <a:avLst>
              <a:gd name="adj1" fmla="val 49986"/>
            </a:avLst>
          </a:prstGeom>
          <a:ln w="38100">
            <a:noFill/>
          </a:ln>
        </p:spPr>
      </p:cxnSp>
      <p:sp>
        <p:nvSpPr>
          <p:cNvPr id="141" name="Rounded Rectangle 27"/>
          <p:cNvSpPr/>
          <p:nvPr/>
        </p:nvSpPr>
        <p:spPr>
          <a:xfrm>
            <a:off x="648720" y="3612600"/>
            <a:ext cx="2111760" cy="529920"/>
          </a:xfrm>
          <a:prstGeom prst="roundRect">
            <a:avLst>
              <a:gd name="adj" fmla="val 16667"/>
            </a:avLst>
          </a:prstGeom>
          <a:blipFill rotWithShape="0">
            <a:blip r:embed="rId4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2000" b="1" u="none" strike="noStrike">
                <a:solidFill>
                  <a:srgbClr val="ffff00"/>
                </a:solidFill>
                <a:effectLst/>
                <a:uFillTx/>
                <a:latin typeface="Calibri"/>
              </a:rPr>
              <a:t>ŽIDOVSKI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Rounded Rectangle 28"/>
          <p:cNvSpPr/>
          <p:nvPr/>
        </p:nvSpPr>
        <p:spPr>
          <a:xfrm>
            <a:off x="3343320" y="3623400"/>
            <a:ext cx="2111760" cy="529920"/>
          </a:xfrm>
          <a:prstGeom prst="roundRect">
            <a:avLst>
              <a:gd name="adj" fmla="val 16667"/>
            </a:avLst>
          </a:prstGeom>
          <a:blipFill rotWithShape="0">
            <a:blip r:embed="rId5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2000" b="1" u="none" strike="noStrike">
                <a:solidFill>
                  <a:srgbClr val="ffff00"/>
                </a:solidFill>
                <a:effectLst/>
                <a:uFillTx/>
                <a:latin typeface="Calibri"/>
              </a:rPr>
              <a:t>RIMSKI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Rounded Rectangle 29"/>
          <p:cNvSpPr/>
          <p:nvPr/>
        </p:nvSpPr>
        <p:spPr>
          <a:xfrm>
            <a:off x="727560" y="4344840"/>
            <a:ext cx="195372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TALMUD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4" name="Rounded Rectangle 30"/>
          <p:cNvSpPr/>
          <p:nvPr/>
        </p:nvSpPr>
        <p:spPr>
          <a:xfrm>
            <a:off x="727560" y="5016960"/>
            <a:ext cx="195372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JOSIP FLAVIJE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5" name="Rounded Rectangle 15"/>
          <p:cNvSpPr/>
          <p:nvPr/>
        </p:nvSpPr>
        <p:spPr>
          <a:xfrm>
            <a:off x="3342960" y="4344840"/>
            <a:ext cx="211176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KORNELIJE TACIT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6" name="Rounded Rectangle 17"/>
          <p:cNvSpPr/>
          <p:nvPr/>
        </p:nvSpPr>
        <p:spPr>
          <a:xfrm>
            <a:off x="3342960" y="4937040"/>
            <a:ext cx="211176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GAJ SVETONIJE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7" name="Rounded Rectangle 18"/>
          <p:cNvSpPr/>
          <p:nvPr/>
        </p:nvSpPr>
        <p:spPr>
          <a:xfrm>
            <a:off x="3342960" y="5529240"/>
            <a:ext cx="211176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PLINIJE MLAĐI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8" name="Rounded Rectangle 19"/>
          <p:cNvSpPr/>
          <p:nvPr/>
        </p:nvSpPr>
        <p:spPr>
          <a:xfrm>
            <a:off x="3342960" y="6121440"/>
            <a:ext cx="211176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CELZO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cxnSp>
        <p:nvCxnSpPr>
          <p:cNvPr id="149" name="Straight Arrow Connector 8"/>
          <p:cNvCxnSpPr>
            <a:stCxn id="137" idx="2"/>
            <a:endCxn id="141" idx="0"/>
          </p:cNvCxnSpPr>
          <p:nvPr/>
        </p:nvCxnSpPr>
        <p:spPr>
          <a:xfrm flipH="1">
            <a:off x="1688400" y="3262680"/>
            <a:ext cx="1390680" cy="351000"/>
          </a:xfrm>
          <a:prstGeom prst="straightConnector1">
            <a:avLst/>
          </a:prstGeom>
          <a:ln w="38100">
            <a:solidFill>
              <a:srgbClr val="632523"/>
            </a:solidFill>
            <a:round/>
            <a:tailEnd len="med" type="triangle" w="med"/>
          </a:ln>
        </p:spPr>
      </p:cxnSp>
      <p:cxnSp>
        <p:nvCxnSpPr>
          <p:cNvPr id="150" name="Straight Arrow Connector 11"/>
          <p:cNvCxnSpPr>
            <a:stCxn id="137" idx="2"/>
            <a:endCxn id="142" idx="0"/>
          </p:cNvCxnSpPr>
          <p:nvPr/>
        </p:nvCxnSpPr>
        <p:spPr>
          <a:xfrm>
            <a:off x="3078720" y="3262680"/>
            <a:ext cx="1304640" cy="361800"/>
          </a:xfrm>
          <a:prstGeom prst="straightConnector1">
            <a:avLst/>
          </a:prstGeom>
          <a:ln w="38100">
            <a:solidFill>
              <a:srgbClr val="632523"/>
            </a:solidFill>
            <a:round/>
            <a:tailEnd len="med" type="triangle" w="med"/>
          </a:ln>
        </p:spPr>
      </p:cxnSp>
      <p:sp>
        <p:nvSpPr>
          <p:cNvPr id="151" name="Rounded Rectangle 31"/>
          <p:cNvSpPr/>
          <p:nvPr/>
        </p:nvSpPr>
        <p:spPr>
          <a:xfrm>
            <a:off x="7165800" y="3038760"/>
            <a:ext cx="2111760" cy="529920"/>
          </a:xfrm>
          <a:prstGeom prst="roundRect">
            <a:avLst>
              <a:gd name="adj" fmla="val 16667"/>
            </a:avLst>
          </a:prstGeom>
          <a:blipFill rotWithShape="0">
            <a:blip r:embed="rId6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2000" b="1" u="none" strike="noStrike">
                <a:solidFill>
                  <a:srgbClr val="ffff00"/>
                </a:solidFill>
                <a:effectLst/>
                <a:uFillTx/>
                <a:latin typeface="Calibri"/>
              </a:rPr>
              <a:t>KANONSKI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Rounded Rectangle 33"/>
          <p:cNvSpPr/>
          <p:nvPr/>
        </p:nvSpPr>
        <p:spPr>
          <a:xfrm>
            <a:off x="9946080" y="2756160"/>
            <a:ext cx="2190600" cy="529920"/>
          </a:xfrm>
          <a:prstGeom prst="roundRect">
            <a:avLst>
              <a:gd name="adj" fmla="val 16667"/>
            </a:avLst>
          </a:prstGeom>
          <a:blipFill rotWithShape="0">
            <a:blip r:embed="rId7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800" b="1" u="none" strike="noStrike">
                <a:solidFill>
                  <a:srgbClr val="ffff00"/>
                </a:solidFill>
                <a:effectLst/>
                <a:uFillTx/>
                <a:latin typeface="Calibri"/>
              </a:rPr>
              <a:t>NEKANONSKI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53" name="Straight Arrow Connector 34"/>
          <p:cNvCxnSpPr/>
          <p:nvPr/>
        </p:nvCxnSpPr>
        <p:spPr>
          <a:xfrm flipH="1">
            <a:off x="8188200" y="2477880"/>
            <a:ext cx="1126800" cy="518040"/>
          </a:xfrm>
          <a:prstGeom prst="straightConnector1">
            <a:avLst/>
          </a:prstGeom>
          <a:ln w="38100">
            <a:solidFill>
              <a:srgbClr val="632523"/>
            </a:solidFill>
            <a:round/>
            <a:tailEnd len="med" type="triangle" w="med"/>
          </a:ln>
        </p:spPr>
      </p:cxnSp>
      <p:cxnSp>
        <p:nvCxnSpPr>
          <p:cNvPr id="154" name="Straight Arrow Connector 35"/>
          <p:cNvCxnSpPr/>
          <p:nvPr/>
        </p:nvCxnSpPr>
        <p:spPr>
          <a:xfrm>
            <a:off x="9536400" y="2379960"/>
            <a:ext cx="1387440" cy="360360"/>
          </a:xfrm>
          <a:prstGeom prst="straightConnector1">
            <a:avLst/>
          </a:prstGeom>
          <a:ln w="38100">
            <a:solidFill>
              <a:srgbClr val="632523"/>
            </a:solidFill>
            <a:round/>
            <a:tailEnd len="med" type="triangle" w="med"/>
          </a:ln>
        </p:spPr>
      </p:cxnSp>
      <p:sp>
        <p:nvSpPr>
          <p:cNvPr id="155" name="Rounded Rectangle 37"/>
          <p:cNvSpPr/>
          <p:nvPr/>
        </p:nvSpPr>
        <p:spPr>
          <a:xfrm>
            <a:off x="7251120" y="3712680"/>
            <a:ext cx="195372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  <a:alpha val="96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EVANĐELJA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6" name="Rounded Rectangle 38"/>
          <p:cNvSpPr/>
          <p:nvPr/>
        </p:nvSpPr>
        <p:spPr>
          <a:xfrm>
            <a:off x="7251120" y="4344840"/>
            <a:ext cx="195372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  <a:alpha val="96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2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DJELA APOSTOLSKA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7" name="Rounded Rectangle 39"/>
          <p:cNvSpPr/>
          <p:nvPr/>
        </p:nvSpPr>
        <p:spPr>
          <a:xfrm>
            <a:off x="7330320" y="5087880"/>
            <a:ext cx="195372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  <a:alpha val="96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2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PAVLOVE POSLANICE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8" name="Rounded Rectangle 40"/>
          <p:cNvSpPr/>
          <p:nvPr/>
        </p:nvSpPr>
        <p:spPr>
          <a:xfrm>
            <a:off x="6075720" y="3060000"/>
            <a:ext cx="874080" cy="306000"/>
          </a:xfrm>
          <a:prstGeom prst="roundRect">
            <a:avLst>
              <a:gd name="adj" fmla="val 16667"/>
            </a:avLst>
          </a:prstGeom>
          <a:blipFill rotWithShape="0">
            <a:blip r:embed="rId8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MT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Rounded Rectangle 43"/>
          <p:cNvSpPr/>
          <p:nvPr/>
        </p:nvSpPr>
        <p:spPr>
          <a:xfrm>
            <a:off x="6075720" y="3404520"/>
            <a:ext cx="874080" cy="306000"/>
          </a:xfrm>
          <a:prstGeom prst="roundRect">
            <a:avLst>
              <a:gd name="adj" fmla="val 16667"/>
            </a:avLst>
          </a:prstGeom>
          <a:blipFill rotWithShape="0">
            <a:blip r:embed="rId9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MK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Rounded Rectangle 44"/>
          <p:cNvSpPr/>
          <p:nvPr/>
        </p:nvSpPr>
        <p:spPr>
          <a:xfrm>
            <a:off x="6075720" y="3782520"/>
            <a:ext cx="874080" cy="306000"/>
          </a:xfrm>
          <a:prstGeom prst="roundRect">
            <a:avLst>
              <a:gd name="adj" fmla="val 16667"/>
            </a:avLst>
          </a:prstGeom>
          <a:blipFill rotWithShape="0">
            <a:blip r:embed="rId10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LK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Rounded Rectangle 45"/>
          <p:cNvSpPr/>
          <p:nvPr/>
        </p:nvSpPr>
        <p:spPr>
          <a:xfrm>
            <a:off x="6075720" y="4127040"/>
            <a:ext cx="874080" cy="306000"/>
          </a:xfrm>
          <a:prstGeom prst="roundRect">
            <a:avLst>
              <a:gd name="adj" fmla="val 16667"/>
            </a:avLst>
          </a:prstGeom>
          <a:blipFill rotWithShape="0">
            <a:blip r:embed="rId11"/>
            <a:srcRect/>
            <a:tile tx="0" ty="0" sx="100000" sy="100000" algn="tl"/>
          </a:blip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IV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62" name="Straight Arrow Connector 24"/>
          <p:cNvCxnSpPr>
            <a:stCxn id="155" idx="1"/>
            <a:endCxn id="158" idx="3"/>
          </p:cNvCxnSpPr>
          <p:nvPr/>
        </p:nvCxnSpPr>
        <p:spPr>
          <a:xfrm flipH="1" flipV="1">
            <a:off x="6949800" y="3186360"/>
            <a:ext cx="303480" cy="847080"/>
          </a:xfrm>
          <a:prstGeom prst="straightConnector1">
            <a:avLst/>
          </a:prstGeom>
          <a:ln w="0">
            <a:solidFill>
              <a:srgbClr val="376092"/>
            </a:solidFill>
            <a:tailEnd len="med" type="triangle" w="med"/>
          </a:ln>
        </p:spPr>
      </p:cxnSp>
      <p:cxnSp>
        <p:nvCxnSpPr>
          <p:cNvPr id="163" name="Straight Arrow Connector 26"/>
          <p:cNvCxnSpPr>
            <a:stCxn id="155" idx="1"/>
            <a:endCxn id="159" idx="3"/>
          </p:cNvCxnSpPr>
          <p:nvPr/>
        </p:nvCxnSpPr>
        <p:spPr>
          <a:xfrm flipH="1" flipV="1">
            <a:off x="6949800" y="3530880"/>
            <a:ext cx="303480" cy="502560"/>
          </a:xfrm>
          <a:prstGeom prst="straightConnector1">
            <a:avLst/>
          </a:prstGeom>
          <a:ln w="0">
            <a:solidFill>
              <a:srgbClr val="376092"/>
            </a:solidFill>
            <a:tailEnd len="med" type="triangle" w="med"/>
          </a:ln>
        </p:spPr>
      </p:cxnSp>
      <p:cxnSp>
        <p:nvCxnSpPr>
          <p:cNvPr id="164" name="Straight Arrow Connector 47"/>
          <p:cNvCxnSpPr>
            <a:stCxn id="155" idx="1"/>
            <a:endCxn id="160" idx="3"/>
          </p:cNvCxnSpPr>
          <p:nvPr/>
        </p:nvCxnSpPr>
        <p:spPr>
          <a:xfrm flipH="1" flipV="1">
            <a:off x="6949800" y="3908880"/>
            <a:ext cx="303480" cy="124560"/>
          </a:xfrm>
          <a:prstGeom prst="straightConnector1">
            <a:avLst/>
          </a:prstGeom>
          <a:ln w="0">
            <a:solidFill>
              <a:srgbClr val="376092"/>
            </a:solidFill>
            <a:tailEnd len="med" type="triangle" w="med"/>
          </a:ln>
        </p:spPr>
      </p:cxnSp>
      <p:cxnSp>
        <p:nvCxnSpPr>
          <p:cNvPr id="165" name="Straight Arrow Connector 49"/>
          <p:cNvCxnSpPr>
            <a:stCxn id="155" idx="1"/>
            <a:endCxn id="161" idx="3"/>
          </p:cNvCxnSpPr>
          <p:nvPr/>
        </p:nvCxnSpPr>
        <p:spPr>
          <a:xfrm flipH="1">
            <a:off x="6949800" y="4033080"/>
            <a:ext cx="303480" cy="220680"/>
          </a:xfrm>
          <a:prstGeom prst="straightConnector1">
            <a:avLst/>
          </a:prstGeom>
          <a:ln w="0">
            <a:solidFill>
              <a:srgbClr val="376092"/>
            </a:solidFill>
            <a:tailEnd len="med" type="triangle" w="med"/>
          </a:ln>
        </p:spPr>
      </p:cxnSp>
      <p:sp>
        <p:nvSpPr>
          <p:cNvPr id="166" name="Rounded Rectangle 50"/>
          <p:cNvSpPr/>
          <p:nvPr/>
        </p:nvSpPr>
        <p:spPr>
          <a:xfrm>
            <a:off x="9946080" y="3420360"/>
            <a:ext cx="1953720" cy="520200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52280" dir="5400000" dist="317520" rotWithShape="0" sx="90000" sy="-19000">
              <a:srgbClr val="000000">
                <a:alpha val="15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hr-HR" sz="1400" b="1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APOKRIFI</a:t>
            </a:r>
            <a:endParaRPr lang="en-U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7" name="Right Arrow 1"/>
          <p:cNvSpPr/>
          <p:nvPr/>
        </p:nvSpPr>
        <p:spPr>
          <a:xfrm flipV="1" rot="1096800">
            <a:off x="5782680" y="1560960"/>
            <a:ext cx="1294560" cy="14544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</a:schemeClr>
          </a:solidFill>
          <a:ln>
            <a:solidFill>
              <a:srgbClr val="63252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8080" bIns="28080" anchor="ctr">
            <a:noAutofit/>
          </a:bodyPr>
          <a:p>
            <a:pPr algn="ctr" defTabSz="457200">
              <a:lnSpc>
                <a:spcPct val="100000"/>
              </a:lnSpc>
            </a:pPr>
            <a:endParaRPr lang="hr-HR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8" name="Right Arrow 4"/>
          <p:cNvSpPr/>
          <p:nvPr/>
        </p:nvSpPr>
        <p:spPr>
          <a:xfrm flipV="1" rot="8166000">
            <a:off x="4602240" y="1776240"/>
            <a:ext cx="1132200" cy="114480"/>
          </a:xfrm>
          <a:prstGeom prst="rightArrow">
            <a:avLst>
              <a:gd name="adj1" fmla="val 50000"/>
              <a:gd name="adj2" fmla="val 50000"/>
            </a:avLst>
          </a:prstGeom>
          <a:blipFill rotWithShape="0">
            <a:blip r:embed="rId12"/>
            <a:srcRect/>
            <a:tile tx="0" ty="0" sx="100000" sy="100000" algn="tl"/>
          </a:blipFill>
          <a:ln>
            <a:solidFill>
              <a:srgbClr val="63252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12600" bIns="12600" anchor="ctr">
            <a:noAutofit/>
          </a:bodyPr>
          <a:p>
            <a:pPr algn="ctr" defTabSz="457200">
              <a:lnSpc>
                <a:spcPct val="100000"/>
              </a:lnSpc>
            </a:pPr>
            <a:endParaRPr lang="hr-HR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88" dur="indefinite" restart="never" nodeType="tmRoot">
          <p:childTnLst>
            <p:seq>
              <p:cTn id="489" dur="indefinite" nodeType="mainSeq">
                <p:childTnLst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9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502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0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10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515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6" fill="hold">
                      <p:stCondLst>
                        <p:cond delay="indefinite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2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2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4" fill="hold">
                      <p:stCondLst>
                        <p:cond delay="indefinite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2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2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31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2" fill="hold">
                      <p:stCondLst>
                        <p:cond delay="indefinite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36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3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43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4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550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5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5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9" fill="hold">
                      <p:stCondLst>
                        <p:cond delay="indefinite"/>
                      </p:stCondLst>
                      <p:childTnLst>
                        <p:par>
                          <p:cTn id="560" fill="hold">
                            <p:stCondLst>
                              <p:cond delay="0"/>
                            </p:stCondLst>
                            <p:childTnLst>
                              <p:par>
                                <p:cTn id="56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6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6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6" fill="hold">
                      <p:stCondLst>
                        <p:cond delay="indefinite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7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3" fill="hold">
                      <p:stCondLst>
                        <p:cond delay="indefinite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7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7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>
                      <p:stCondLst>
                        <p:cond delay="indefinite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84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8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7" fill="hold">
                      <p:stCondLst>
                        <p:cond delay="indefinite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59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2" fill="hold">
                      <p:stCondLst>
                        <p:cond delay="indefinite"/>
                      </p:stCondLst>
                      <p:childTnLst>
                        <p:par>
                          <p:cTn id="593" fill="hold">
                            <p:stCondLst>
                              <p:cond delay="0"/>
                            </p:stCondLst>
                            <p:childTnLst>
                              <p:par>
                                <p:cTn id="594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596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7" fill="hold">
                      <p:stCondLst>
                        <p:cond delay="indefinite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601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2" fill="hold">
                      <p:stCondLst>
                        <p:cond delay="indefinite"/>
                      </p:stCondLst>
                      <p:childTnLst>
                        <p:par>
                          <p:cTn id="603" fill="hold">
                            <p:stCondLst>
                              <p:cond delay="0"/>
                            </p:stCondLst>
                            <p:childTnLst>
                              <p:par>
                                <p:cTn id="60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06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0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0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9" fill="hold">
                      <p:stCondLst>
                        <p:cond delay="indefinite"/>
                      </p:stCondLst>
                      <p:childTnLst>
                        <p:par>
                          <p:cTn id="610" fill="hold">
                            <p:stCondLst>
                              <p:cond delay="0"/>
                            </p:stCondLst>
                            <p:childTnLst>
                              <p:par>
                                <p:cTn id="61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1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1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6" fill="hold">
                      <p:stCondLst>
                        <p:cond delay="indefinite"/>
                      </p:stCondLst>
                      <p:childTnLst>
                        <p:par>
                          <p:cTn id="617" fill="hold">
                            <p:stCondLst>
                              <p:cond delay="0"/>
                            </p:stCondLst>
                            <p:childTnLst>
                              <p:par>
                                <p:cTn id="61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2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2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3" fill="hold">
                      <p:stCondLst>
                        <p:cond delay="indefinite"/>
                      </p:stCondLst>
                      <p:childTnLst>
                        <p:par>
                          <p:cTn id="624" fill="hold">
                            <p:stCondLst>
                              <p:cond delay="0"/>
                            </p:stCondLst>
                            <p:childTnLst>
                              <p:par>
                                <p:cTn id="62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2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2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2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0" fill="hold">
                      <p:stCondLst>
                        <p:cond delay="indefinite"/>
                      </p:stCondLst>
                      <p:childTnLst>
                        <p:par>
                          <p:cTn id="631" fill="hold">
                            <p:stCondLst>
                              <p:cond delay="0"/>
                            </p:stCondLst>
                            <p:childTnLst>
                              <p:par>
                                <p:cTn id="63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34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35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7" fill="hold">
                      <p:stCondLst>
                        <p:cond delay="indefinite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4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4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4" fill="hold">
                      <p:stCondLst>
                        <p:cond delay="indefinite"/>
                      </p:stCondLst>
                      <p:childTnLst>
                        <p:par>
                          <p:cTn id="645" fill="hold">
                            <p:stCondLst>
                              <p:cond delay="0"/>
                            </p:stCondLst>
                            <p:childTnLst>
                              <p:par>
                                <p:cTn id="646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648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9" fill="hold">
                      <p:stCondLst>
                        <p:cond delay="indefinite"/>
                      </p:stCondLst>
                      <p:childTnLst>
                        <p:par>
                          <p:cTn id="650" fill="hold">
                            <p:stCondLst>
                              <p:cond delay="0"/>
                            </p:stCondLst>
                            <p:childTnLst>
                              <p:par>
                                <p:cTn id="651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5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54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55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660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1" fill="hold">
                      <p:stCondLst>
                        <p:cond delay="indefinite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6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8" fill="hold">
                      <p:stCondLst>
                        <p:cond delay="indefinite"/>
                      </p:stCondLst>
                      <p:childTnLst>
                        <p:par>
                          <p:cTn id="669" fill="hold">
                            <p:stCondLst>
                              <p:cond delay="0"/>
                            </p:stCondLst>
                            <p:childTnLst>
                              <p:par>
                                <p:cTn id="670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672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3" fill="hold">
                      <p:stCondLst>
                        <p:cond delay="indefinite"/>
                      </p:stCondLst>
                      <p:childTnLst>
                        <p:par>
                          <p:cTn id="674" fill="hold">
                            <p:stCondLst>
                              <p:cond delay="0"/>
                            </p:stCondLst>
                            <p:childTnLst>
                              <p:par>
                                <p:cTn id="675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67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8" fill="hold">
                      <p:stCondLst>
                        <p:cond delay="indefinite"/>
                      </p:stCondLst>
                      <p:childTnLst>
                        <p:par>
                          <p:cTn id="679" fill="hold">
                            <p:stCondLst>
                              <p:cond delay="0"/>
                            </p:stCondLst>
                            <p:childTnLst>
                              <p:par>
                                <p:cTn id="68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82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8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8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5" fill="hold">
                      <p:stCondLst>
                        <p:cond delay="indefinite"/>
                      </p:stCondLst>
                      <p:childTnLst>
                        <p:par>
                          <p:cTn id="686" fill="hold">
                            <p:stCondLst>
                              <p:cond delay="0"/>
                            </p:stCondLst>
                            <p:childTnLst>
                              <p:par>
                                <p:cTn id="68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8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69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91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3"/>
          <p:cNvPicPr/>
          <p:nvPr/>
        </p:nvPicPr>
        <p:blipFill>
          <a:blip r:embed="rId1"/>
          <a:stretch/>
        </p:blipFill>
        <p:spPr>
          <a:xfrm>
            <a:off x="0" y="750600"/>
            <a:ext cx="5884920" cy="5314680"/>
          </a:xfrm>
          <a:prstGeom prst="rect">
            <a:avLst/>
          </a:prstGeom>
          <a:noFill/>
          <a:ln w="0">
            <a:noFill/>
          </a:ln>
          <a:effectLst>
            <a:reflection algn="bl" blurRad="6350" dir="5400000" dist="101600" endPos="21000" rotWithShape="0" stA="34000" sy="-100000"/>
          </a:effectLst>
        </p:spPr>
      </p:pic>
      <p:sp>
        <p:nvSpPr>
          <p:cNvPr id="72" name="Rectangle 4"/>
          <p:cNvSpPr/>
          <p:nvPr/>
        </p:nvSpPr>
        <p:spPr>
          <a:xfrm>
            <a:off x="49320" y="6088680"/>
            <a:ext cx="578628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2200" b="1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Aristotel</a:t>
            </a:r>
            <a:r>
              <a:rPr lang="hr-HR" sz="2200" b="0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 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(384. pr. Kr. - 322. pr. Kr.),</a:t>
            </a:r>
            <a:r>
              <a:rPr lang="hr-HR" sz="22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grčki filozof 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3" name="Picture 6"/>
          <p:cNvPicPr/>
          <p:nvPr/>
        </p:nvPicPr>
        <p:blipFill>
          <a:blip r:embed="rId2"/>
          <a:stretch/>
        </p:blipFill>
        <p:spPr>
          <a:xfrm>
            <a:off x="6387840" y="973800"/>
            <a:ext cx="6449040" cy="3118680"/>
          </a:xfrm>
          <a:prstGeom prst="rect">
            <a:avLst/>
          </a:prstGeom>
          <a:noFill/>
          <a:ln w="0">
            <a:noFill/>
          </a:ln>
          <a:effectLst>
            <a:reflection algn="bl" blurRad="6350" dir="5400000" dist="101600" endPos="38000" rotWithShape="0" stA="46000" sy="-100000"/>
          </a:effectLst>
        </p:spPr>
      </p:pic>
      <p:sp>
        <p:nvSpPr>
          <p:cNvPr id="74" name="Rectangle 7"/>
          <p:cNvSpPr/>
          <p:nvPr/>
        </p:nvSpPr>
        <p:spPr>
          <a:xfrm>
            <a:off x="6570720" y="4213080"/>
            <a:ext cx="626652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2200" b="1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Alekdandar Veliki 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(</a:t>
            </a:r>
            <a:r>
              <a:rPr lang="pt-B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356. pr. </a:t>
            </a: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Kr. -</a:t>
            </a:r>
            <a:r>
              <a:rPr lang="pt-B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 323. pr. </a:t>
            </a: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Kr.</a:t>
            </a:r>
            <a:r>
              <a:rPr lang="pt-B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)</a:t>
            </a: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 makedonski vladar 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3140720" cy="85320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dist="23040" dir="5400000" blurRad="39960" rotWithShape="0">
              <a:srgbClr val="000000">
                <a:alpha val="35000"/>
              </a:srgbClr>
            </a:outerShdw>
          </a:effectLst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JESU LI POSTOJALI?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5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3"/>
          <p:cNvPicPr/>
          <p:nvPr/>
        </p:nvPicPr>
        <p:blipFill>
          <a:blip r:embed="rId1"/>
          <a:stretch/>
        </p:blipFill>
        <p:spPr>
          <a:xfrm>
            <a:off x="0" y="0"/>
            <a:ext cx="5293080" cy="5649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" name="Rectangle 5"/>
          <p:cNvSpPr/>
          <p:nvPr/>
        </p:nvSpPr>
        <p:spPr>
          <a:xfrm>
            <a:off x="0" y="5650200"/>
            <a:ext cx="5293080" cy="1095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2200" b="1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Napoleon I. Bonaparte 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(1769. – 1821.) francuski vojskovođa, državnik, car i vladar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8" name="Picture 6"/>
          <p:cNvPicPr/>
          <p:nvPr/>
        </p:nvPicPr>
        <p:blipFill>
          <a:blip r:embed="rId2"/>
          <a:stretch/>
        </p:blipFill>
        <p:spPr>
          <a:xfrm>
            <a:off x="5387040" y="0"/>
            <a:ext cx="7629480" cy="3544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Rectangle 8"/>
          <p:cNvSpPr/>
          <p:nvPr/>
        </p:nvSpPr>
        <p:spPr>
          <a:xfrm>
            <a:off x="6073200" y="3654000"/>
            <a:ext cx="657000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2200" b="1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Albert Einstein 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457200">
              <a:lnSpc>
                <a:spcPct val="100000"/>
              </a:lnSpc>
            </a:pPr>
            <a:r>
              <a:rPr lang="hr-HR" sz="22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(1879. –1955.) jedan od najvećih fizičara u povijesti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500"/>
    </mc:Choice>
    <mc:Fallback>
      <p:transition spd="slow"/>
    </mc:Fallback>
  </mc:AlternateContent>
  <p:timing>
    <p:tnLst>
      <p:par>
        <p:cTn id="33" dur="indefinite" restart="never" nodeType="tmRoot">
          <p:childTnLst>
            <p:seq>
              <p:cTn id="34" dur="indefinite" nodeType="mainSeq">
                <p:childTnLst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fill="hold" nodeType="clickEffect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id="3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fill="hold" nodeType="clickEffect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 additive="repl"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2"/>
          <p:cNvPicPr/>
          <p:nvPr/>
        </p:nvPicPr>
        <p:blipFill>
          <a:blip r:embed="rId1"/>
          <a:stretch/>
        </p:blipFill>
        <p:spPr>
          <a:xfrm>
            <a:off x="7815600" y="0"/>
            <a:ext cx="5325120" cy="685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7814880" cy="114228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dist="23040" dir="5400000" blurRad="39960" rotWithShape="0">
              <a:srgbClr val="000000">
                <a:alpha val="35000"/>
              </a:srgbClr>
            </a:outerShdw>
          </a:effectLst>
        </p:spPr>
        <p:txBody>
          <a:bodyPr lIns="91440" rIns="91440" tIns="45720" bIns="45720" anchor="ctr">
            <a:normAutofit fontScale="92500" lnSpcReduction="9999"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Zašto se bavimo ovim pitanjem?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TekstniOkvir 1"/>
          <p:cNvSpPr/>
          <p:nvPr/>
        </p:nvSpPr>
        <p:spPr>
          <a:xfrm>
            <a:off x="345960" y="1765080"/>
            <a:ext cx="7122960" cy="3962880"/>
          </a:xfrm>
          <a:prstGeom prst="rect">
            <a:avLst/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marL="457200" indent="-457200" defTabSz="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"/>
            </a:pPr>
            <a:r>
              <a:rPr lang="hr-HR" sz="28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Sve do novijeg vremena Isusova povijesna autentičnost nikada nije bila dovedena u pitanje. 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lang="en-US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endParaRPr lang="en-US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 defTabSz="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"/>
            </a:pPr>
            <a:r>
              <a:rPr lang="hr-HR" sz="28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Međutim, u 18. stoljeću neki su znanstvenici počeli kritički analizirati evanđelja, a potom su drugi (prije svega </a:t>
            </a:r>
            <a:r>
              <a:rPr lang="hr-HR" sz="2800" b="1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Karl Marx </a:t>
            </a:r>
            <a:r>
              <a:rPr lang="hr-HR" sz="28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i njegovi sljedbenici) zanijekali da je Isus uopće postojao. </a:t>
            </a:r>
            <a:endParaRPr lang="en-US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2" dur="indefinite" restart="never" nodeType="tmRoot">
          <p:childTnLst>
            <p:seq>
              <p:cTn id="53" dur="indefinite" nodeType="mainSeq">
                <p:childTnLst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fill="hold" nodeType="clickEffect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id="64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3140720" cy="12063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dist="23040" dir="5400000" blurRad="39960" rotWithShape="0">
              <a:srgbClr val="000000">
                <a:alpha val="35000"/>
              </a:srgbClr>
            </a:outerShdw>
          </a:effectLst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40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NEKRŠĆANSKI IZVORI O ISUSU KRISTU </a:t>
            </a:r>
            <a:br>
              <a:rPr sz="4000"/>
            </a:br>
            <a:r>
              <a:rPr lang="hr-HR" sz="40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(RIMSKI SPISI)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84" name="Picture 2"/>
          <p:cNvPicPr/>
          <p:nvPr/>
        </p:nvPicPr>
        <p:blipFill>
          <a:blip r:embed="rId1"/>
          <a:stretch/>
        </p:blipFill>
        <p:spPr>
          <a:xfrm>
            <a:off x="8776440" y="888480"/>
            <a:ext cx="4364280" cy="5842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" name="Rectangle 9"/>
          <p:cNvSpPr/>
          <p:nvPr/>
        </p:nvSpPr>
        <p:spPr>
          <a:xfrm>
            <a:off x="7070040" y="5542200"/>
            <a:ext cx="6070680" cy="11869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Kornelije Tacit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(55. – 117. g.)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najpoznatiji povjesničar staroga Rima – u djelu „Anali” (Ljetopisi) spominje Krista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86" name="Picture 10"/>
          <p:cNvPicPr/>
          <p:nvPr/>
        </p:nvPicPr>
        <p:blipFill>
          <a:blip r:embed="rId2"/>
          <a:stretch/>
        </p:blipFill>
        <p:spPr>
          <a:xfrm>
            <a:off x="0" y="888480"/>
            <a:ext cx="4336200" cy="5842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" name="Rectangle 11"/>
          <p:cNvSpPr/>
          <p:nvPr/>
        </p:nvSpPr>
        <p:spPr>
          <a:xfrm>
            <a:off x="0" y="5588640"/>
            <a:ext cx="5549400" cy="11869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</a:rPr>
              <a:t>Gaj Svetonije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(65. – 135. g.)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rimski povjesničar koji spominje Isusa Krista u djelu „Dvanaest rimskih careva“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Times New Roman"/>
              </a:rPr>
              <a:t>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med" p14:dur="700"/>
    </mc:Choice>
    <mc:Fallback>
      <p:transition spd="med"/>
    </mc:Fallback>
  </mc:AlternateContent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fill="hold" nodeType="clickEffect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 additive="repl">
                                        <p:cTn id="9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0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3"/>
          <p:cNvPicPr/>
          <p:nvPr/>
        </p:nvPicPr>
        <p:blipFill>
          <a:blip r:embed="rId1"/>
          <a:stretch/>
        </p:blipFill>
        <p:spPr>
          <a:xfrm>
            <a:off x="8511840" y="0"/>
            <a:ext cx="4628520" cy="685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" name="Rectangle 4"/>
          <p:cNvSpPr/>
          <p:nvPr/>
        </p:nvSpPr>
        <p:spPr>
          <a:xfrm>
            <a:off x="5418360" y="0"/>
            <a:ext cx="7722360" cy="11869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vi-VN" sz="2400" b="1" u="none" strike="noStrike">
                <a:solidFill>
                  <a:srgbClr val="ffff00"/>
                </a:solidFill>
                <a:effectLst/>
                <a:uFillTx/>
                <a:latin typeface="Calibri"/>
              </a:rPr>
              <a:t>Plinije Mlađi </a:t>
            </a:r>
            <a:r>
              <a:rPr lang="vi-VN" sz="24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(61. – 114.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g</a:t>
            </a:r>
            <a:r>
              <a:rPr lang="vi-VN" sz="24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.)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vi-VN" sz="24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rimski pisac koji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Isusa spominje u </a:t>
            </a:r>
            <a:r>
              <a:rPr lang="vi-VN" sz="2400" b="0" u="none" strike="noStrike">
                <a:solidFill>
                  <a:schemeClr val="lt1"/>
                </a:solidFill>
                <a:effectLst/>
                <a:uFillTx/>
                <a:latin typeface="Calibri"/>
              </a:rPr>
              <a:t>djelu „Pisma“ (Epistulae)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0" name="Picture 5"/>
          <p:cNvPicPr/>
          <p:nvPr/>
        </p:nvPicPr>
        <p:blipFill>
          <a:blip r:embed="rId2"/>
          <a:stretch/>
        </p:blipFill>
        <p:spPr>
          <a:xfrm>
            <a:off x="0" y="0"/>
            <a:ext cx="5120640" cy="685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" name="Rectangle 7"/>
          <p:cNvSpPr/>
          <p:nvPr/>
        </p:nvSpPr>
        <p:spPr>
          <a:xfrm>
            <a:off x="3510720" y="5511960"/>
            <a:ext cx="5000400" cy="11869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Celzo</a:t>
            </a:r>
            <a:r>
              <a:rPr lang="hr-HR" sz="2400" b="1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(2. st. poslije Kr.)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rimski filozof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u djelu „Istinski nauk“ spominje Isusa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4" dur="indefinite" restart="never" nodeType="tmRoot">
          <p:childTnLst>
            <p:seq>
              <p:cTn id="105" dur="indefinite" nodeType="mainSeq">
                <p:childTnLst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1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2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5"/>
          <p:cNvSpPr/>
          <p:nvPr/>
        </p:nvSpPr>
        <p:spPr>
          <a:xfrm>
            <a:off x="0" y="0"/>
            <a:ext cx="13140720" cy="143028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NEKRŠĆANSKI IZVORI O ISUSU KRISTU (ŽIDOVSKI SPISI)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3" name="Picture 7"/>
          <p:cNvPicPr/>
          <p:nvPr/>
        </p:nvPicPr>
        <p:blipFill>
          <a:blip r:embed="rId1"/>
          <a:stretch/>
        </p:blipFill>
        <p:spPr>
          <a:xfrm rot="-209400">
            <a:off x="716040" y="1696320"/>
            <a:ext cx="3941640" cy="4581000"/>
          </a:xfrm>
          <a:prstGeom prst="rect">
            <a:avLst/>
          </a:prstGeom>
          <a:noFill/>
          <a:ln w="0">
            <a:noFill/>
          </a:ln>
          <a:effectLst>
            <a:outerShdw algn="ctr" blurRad="127080" dir="2700000" dist="37674">
              <a:srgbClr val="000000">
                <a:alpha val="45000"/>
              </a:srgbClr>
            </a:outerShdw>
          </a:effectLst>
          <a:scene3d>
            <a:camera fov="2700000" prst="perspectiveFront">
              <a:rot lat="20376000" lon="1938000" rev="20112001"/>
            </a:camera>
            <a:lightRig dir="t" rig="soft">
              <a:rot lat="0" lon="0" rev="0"/>
            </a:lightRig>
          </a:scene3d>
          <a:sp3d prstMaterial="translucentPowder">
            <a:bevelT prst="softRound" w="203200" h="50800"/>
          </a:sp3d>
        </p:spPr>
      </p:pic>
      <p:sp>
        <p:nvSpPr>
          <p:cNvPr id="94" name="Rectangle 9"/>
          <p:cNvSpPr/>
          <p:nvPr/>
        </p:nvSpPr>
        <p:spPr>
          <a:xfrm>
            <a:off x="3402360" y="5628600"/>
            <a:ext cx="4741560" cy="11869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Josip Flavije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(37./38. – oko 120. poslije Kr.), židovski pisac koji u djelu „Židovske starine“ piše o Isusu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5" name="Picture 10"/>
          <p:cNvPicPr/>
          <p:nvPr/>
        </p:nvPicPr>
        <p:blipFill>
          <a:blip r:embed="rId2"/>
          <a:stretch/>
        </p:blipFill>
        <p:spPr>
          <a:xfrm>
            <a:off x="8047800" y="1985400"/>
            <a:ext cx="3849480" cy="5023080"/>
          </a:xfrm>
          <a:prstGeom prst="rect">
            <a:avLst/>
          </a:prstGeom>
          <a:noFill/>
          <a:ln w="34925">
            <a:solidFill>
              <a:srgbClr val="ffffff"/>
            </a:solidFill>
            <a:round/>
          </a:ln>
          <a:effectLst>
            <a:outerShdw algn="ctr" blurRad="317520" dir="0">
              <a:srgbClr val="000000">
                <a:alpha val="43000"/>
              </a:srgbClr>
            </a:outerShdw>
          </a:effectLst>
          <a:scene3d>
            <a:camera fov="2700000" prst="perspectiveFront">
              <a:rot lat="19086000" lon="19067999" rev="3108000"/>
            </a:camera>
            <a:lightRig dir="t" rig="threePt">
              <a:rot lat="0" lon="0" rev="0"/>
            </a:lightRig>
          </a:scene3d>
          <a:sp3d extrusionH="38100" prstMaterial="clear">
            <a:bevelT prst="softRound" w="260350" h="50800"/>
            <a:bevelB prst="softRound"/>
          </a:sp3d>
        </p:spPr>
      </p:pic>
      <p:sp>
        <p:nvSpPr>
          <p:cNvPr id="96" name="Rectangle 11"/>
          <p:cNvSpPr/>
          <p:nvPr/>
        </p:nvSpPr>
        <p:spPr>
          <a:xfrm>
            <a:off x="9291240" y="1581480"/>
            <a:ext cx="3849480" cy="11869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Talmud</a:t>
            </a:r>
            <a:r>
              <a:rPr lang="hr-HR" sz="2400" b="1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 (zbirka tumačenja židovske Tore) također spominje Isusa iz Nazareta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7" dur="indefinite" restart="never" nodeType="tmRoot">
          <p:childTnLst>
            <p:seq>
              <p:cTn id="128" dur="indefinite" nodeType="mainSeq">
                <p:childTnLst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4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fmla="width*sin(2.5*pi*$)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5"/>
          <p:cNvSpPr/>
          <p:nvPr/>
        </p:nvSpPr>
        <p:spPr>
          <a:xfrm>
            <a:off x="0" y="0"/>
            <a:ext cx="1314072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KRŠĆANSKI KANONSKI IZVORI 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8" name="Picture 3"/>
          <p:cNvPicPr/>
          <p:nvPr/>
        </p:nvPicPr>
        <p:blipFill>
          <a:blip r:embed="rId1"/>
          <a:stretch/>
        </p:blipFill>
        <p:spPr>
          <a:xfrm>
            <a:off x="876960" y="1595160"/>
            <a:ext cx="5896080" cy="4570200"/>
          </a:xfrm>
          <a:prstGeom prst="rect">
            <a:avLst/>
          </a:prstGeom>
          <a:noFill/>
          <a:ln w="0">
            <a:noFill/>
          </a:ln>
          <a:effectLst>
            <a:outerShdw algn="ctr" blurRad="225360" dir="5251700" dist="50086">
              <a:srgbClr val="000000">
                <a:alpha val="33000"/>
              </a:srgbClr>
            </a:outerShdw>
            <a:reflection algn="bl" blurRad="6350" dir="5400000" dist="50800" endA="300" endPos="38500" rotWithShape="0" stA="50000" sy="-100000"/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</p:pic>
      <p:sp>
        <p:nvSpPr>
          <p:cNvPr id="99" name="Rectangle 4"/>
          <p:cNvSpPr/>
          <p:nvPr/>
        </p:nvSpPr>
        <p:spPr>
          <a:xfrm>
            <a:off x="6803640" y="1814040"/>
            <a:ext cx="5505480" cy="155268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Calibri"/>
              </a:rPr>
              <a:t>Evanđelja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Calibri"/>
              </a:rPr>
              <a:t>(grč. euangelion: blagovijest, radosna vijest) su spisi u kojima otkrivamo riječi i djela te muku, smrt i uskrsnuće Isusa Krista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Rectangle 7"/>
          <p:cNvSpPr/>
          <p:nvPr/>
        </p:nvSpPr>
        <p:spPr>
          <a:xfrm>
            <a:off x="6846120" y="4209840"/>
            <a:ext cx="5463000" cy="135108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just" defTabSz="457200">
              <a:lnSpc>
                <a:spcPct val="115000"/>
              </a:lnSpc>
            </a:pP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Times New Roman"/>
              </a:rPr>
              <a:t>Djela apostolska </a:t>
            </a: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i </a:t>
            </a:r>
            <a:r>
              <a:rPr lang="hr-HR" sz="2400" b="1" u="none" strike="noStrike">
                <a:solidFill>
                  <a:srgbClr val="ffff00"/>
                </a:solidFill>
                <a:effectLst/>
                <a:uFillTx/>
                <a:latin typeface="Times New Roman"/>
                <a:ea typeface="Times New Roman"/>
              </a:rPr>
              <a:t>Pavlove poslanice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također nam svjedoče o povijesnosti osobe Isusa iz Nazareta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174" dur="indefinite" restart="never" nodeType="tmRoot">
          <p:childTnLst>
            <p:seq>
              <p:cTn id="175" dur="indefinite" nodeType="mainSeq">
                <p:childTnLst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8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fill="hold" nodeType="clickEffect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 additive="repl">
                                        <p:cTn id="1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3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fmla="width*sin(2.5*pi*$)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3">
                                          <p:val>
                                            <p:fltVal val="0.5"/>
                                          </p:val>
                                        </p:tav>
                                        <p:tav fmla="y-sin(pi*$)/3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9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9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27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27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y-sin(pi*$)/81">
                                          <p:val>
                                            <p:fltVal val="0"/>
                                          </p:val>
                                        </p:tav>
                                        <p:tav fmla="y-sin(pi*$)/81"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angle 5"/>
          <p:cNvSpPr/>
          <p:nvPr/>
        </p:nvSpPr>
        <p:spPr>
          <a:xfrm>
            <a:off x="0" y="0"/>
            <a:ext cx="13140720" cy="75996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hr-HR" sz="4400" b="1" u="none" strike="noStrike">
                <a:solidFill>
                  <a:schemeClr val="lt1"/>
                </a:solidFill>
                <a:effectLst/>
                <a:uFillTx/>
                <a:latin typeface="Times New Roman"/>
              </a:rPr>
              <a:t>EVANĐELJE PO MATEJU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Rectangle 6"/>
          <p:cNvSpPr/>
          <p:nvPr/>
        </p:nvSpPr>
        <p:spPr>
          <a:xfrm>
            <a:off x="5855400" y="1909800"/>
            <a:ext cx="54630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carinik i apostol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Rectangle 9"/>
          <p:cNvSpPr/>
          <p:nvPr/>
        </p:nvSpPr>
        <p:spPr>
          <a:xfrm>
            <a:off x="5855400" y="3135960"/>
            <a:ext cx="54630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pisao je Židovima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Rectangle 10"/>
          <p:cNvSpPr/>
          <p:nvPr/>
        </p:nvSpPr>
        <p:spPr>
          <a:xfrm>
            <a:off x="5855400" y="4457880"/>
            <a:ext cx="5463000" cy="51012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80000">
                <a:srgbClr val="3c7ac7"/>
              </a:gs>
              <a:gs pos="100000">
                <a:srgbClr val="397bca"/>
              </a:gs>
            </a:gsLst>
            <a:lin ang="16200000"/>
          </a:gra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  <p:txBody>
          <a:bodyPr lIns="90000" rIns="90000" tIns="45000" bIns="45000" anchor="t">
            <a:spAutoFit/>
          </a:bodyPr>
          <a:p>
            <a:pPr algn="ctr" defTabSz="457200">
              <a:lnSpc>
                <a:spcPct val="115000"/>
              </a:lnSpc>
            </a:pPr>
            <a:r>
              <a:rPr lang="hr-HR" sz="2400" b="0" u="none" strike="noStrike">
                <a:solidFill>
                  <a:schemeClr val="lt1"/>
                </a:solidFill>
                <a:effectLst/>
                <a:uFillTx/>
                <a:latin typeface="Times New Roman"/>
                <a:ea typeface="Times New Roman"/>
              </a:rPr>
              <a:t>evanđelje napisano oko 80. godine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Picture 1"/>
          <p:cNvSpPr/>
          <p:nvPr/>
        </p:nvSpPr>
        <p:spPr>
          <a:xfrm>
            <a:off x="290160" y="630720"/>
            <a:ext cx="4695840" cy="6233040"/>
          </a:xfrm>
          <a:prstGeom prst="roundRect">
            <a:avLst>
              <a:gd name="adj" fmla="val 16667"/>
            </a:avLst>
          </a:prstGeom>
          <a:blipFill rotWithShape="0">
            <a:blip r:embed="rId1"/>
            <a:srcRect/>
            <a:stretch/>
          </a:blipFill>
          <a:ln w="0">
            <a:noFill/>
          </a:ln>
          <a:effectLst>
            <a:outerShdw algn="tl" blurRad="152280" dir="788041" dist="1109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>
        <p14:prism/>
      </p:transition>
    </mc:Choice>
    <mc:Fallback>
      <p:transition spd="slow">
        <p:fade/>
      </p:transition>
    </mc:Fallback>
  </mc:AlternateContent>
  <p:timing>
    <p:tnLst>
      <p:par>
        <p:cTn id="214" dur="indefinite" restart="never" nodeType="tmRoot">
          <p:childTnLst>
            <p:seq>
              <p:cTn id="215" dur="indefinite" nodeType="mainSeq">
                <p:childTnLst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2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6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4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ED4443-B407-4517-B83E-7991597C0BD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</TotalTime>
  <Application>LibreOffice/25.8.5.2$Linux_X86_64 LibreOffice_project/580$Build-2</Application>
  <AppVersion>15.0000</AppVersion>
  <Words>819</Words>
  <Paragraphs>109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2019-03-10T19:00:27Z</dcterms:created>
  <dc:creator>Snježana Majdandžić-Gladić</dc:creator>
  <dc:description/>
  <dc:language>en-US</dc:language>
  <cp:lastModifiedBy/>
  <dcterms:modified xsi:type="dcterms:W3CDTF">2026-04-20T18:31:43Z</dcterms:modified>
  <cp:revision>110</cp:revision>
  <dc:subject/>
  <dc:title>PowerPoint prezentacija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Prilagođeno</vt:lpwstr>
  </property>
  <property fmtid="{D5CDD505-2E9C-101B-9397-08002B2CF9AE}" pid="4" name="Slides">
    <vt:i4>20</vt:i4>
  </property>
</Properties>
</file>